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Open Sans" panose="020B0606030504020204" pitchFamily="34" charset="0"/>
      <p:regular r:id="rId16"/>
      <p:bold r:id="rId17"/>
      <p:italic r:id="rId18"/>
      <p:boldItalic r:id="rId19"/>
    </p:embeddedFont>
    <p:embeddedFont>
      <p:font typeface="Open Sans Bold" panose="020B0806030504020204" charset="0"/>
      <p:regular r:id="rId20"/>
    </p:embeddedFont>
    <p:embeddedFont>
      <p:font typeface="Open Sans Bold Italics"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jam Syltebø Endalew" userId="dde00d26-dc05-48de-b826-37c04b2f13f6" providerId="ADAL" clId="{1A0CFC4D-80C6-438B-8B76-B9DFDC48A936}"/>
    <pc:docChg chg="delSld">
      <pc:chgData name="Mirjam Syltebø Endalew" userId="dde00d26-dc05-48de-b826-37c04b2f13f6" providerId="ADAL" clId="{1A0CFC4D-80C6-438B-8B76-B9DFDC48A936}" dt="2023-11-08T08:51:33.989" v="21" actId="2696"/>
      <pc:docMkLst>
        <pc:docMk/>
      </pc:docMkLst>
      <pc:sldChg chg="del">
        <pc:chgData name="Mirjam Syltebø Endalew" userId="dde00d26-dc05-48de-b826-37c04b2f13f6" providerId="ADAL" clId="{1A0CFC4D-80C6-438B-8B76-B9DFDC48A936}" dt="2023-11-08T08:49:53.435" v="0" actId="2696"/>
        <pc:sldMkLst>
          <pc:docMk/>
          <pc:sldMk cId="0" sldId="257"/>
        </pc:sldMkLst>
      </pc:sldChg>
      <pc:sldChg chg="del">
        <pc:chgData name="Mirjam Syltebø Endalew" userId="dde00d26-dc05-48de-b826-37c04b2f13f6" providerId="ADAL" clId="{1A0CFC4D-80C6-438B-8B76-B9DFDC48A936}" dt="2023-11-08T08:49:57.078" v="1" actId="2696"/>
        <pc:sldMkLst>
          <pc:docMk/>
          <pc:sldMk cId="0" sldId="258"/>
        </pc:sldMkLst>
      </pc:sldChg>
      <pc:sldChg chg="del">
        <pc:chgData name="Mirjam Syltebø Endalew" userId="dde00d26-dc05-48de-b826-37c04b2f13f6" providerId="ADAL" clId="{1A0CFC4D-80C6-438B-8B76-B9DFDC48A936}" dt="2023-11-08T08:50:01.207" v="2" actId="2696"/>
        <pc:sldMkLst>
          <pc:docMk/>
          <pc:sldMk cId="0" sldId="259"/>
        </pc:sldMkLst>
      </pc:sldChg>
      <pc:sldChg chg="del">
        <pc:chgData name="Mirjam Syltebø Endalew" userId="dde00d26-dc05-48de-b826-37c04b2f13f6" providerId="ADAL" clId="{1A0CFC4D-80C6-438B-8B76-B9DFDC48A936}" dt="2023-11-08T08:50:43.710" v="3" actId="2696"/>
        <pc:sldMkLst>
          <pc:docMk/>
          <pc:sldMk cId="0" sldId="269"/>
        </pc:sldMkLst>
      </pc:sldChg>
      <pc:sldChg chg="del">
        <pc:chgData name="Mirjam Syltebø Endalew" userId="dde00d26-dc05-48de-b826-37c04b2f13f6" providerId="ADAL" clId="{1A0CFC4D-80C6-438B-8B76-B9DFDC48A936}" dt="2023-11-08T08:50:48.423" v="4" actId="2696"/>
        <pc:sldMkLst>
          <pc:docMk/>
          <pc:sldMk cId="0" sldId="270"/>
        </pc:sldMkLst>
      </pc:sldChg>
      <pc:sldChg chg="del">
        <pc:chgData name="Mirjam Syltebø Endalew" userId="dde00d26-dc05-48de-b826-37c04b2f13f6" providerId="ADAL" clId="{1A0CFC4D-80C6-438B-8B76-B9DFDC48A936}" dt="2023-11-08T08:50:51.671" v="5" actId="2696"/>
        <pc:sldMkLst>
          <pc:docMk/>
          <pc:sldMk cId="0" sldId="271"/>
        </pc:sldMkLst>
      </pc:sldChg>
      <pc:sldChg chg="del">
        <pc:chgData name="Mirjam Syltebø Endalew" userId="dde00d26-dc05-48de-b826-37c04b2f13f6" providerId="ADAL" clId="{1A0CFC4D-80C6-438B-8B76-B9DFDC48A936}" dt="2023-11-08T08:50:54.327" v="6" actId="2696"/>
        <pc:sldMkLst>
          <pc:docMk/>
          <pc:sldMk cId="0" sldId="272"/>
        </pc:sldMkLst>
      </pc:sldChg>
      <pc:sldChg chg="del">
        <pc:chgData name="Mirjam Syltebø Endalew" userId="dde00d26-dc05-48de-b826-37c04b2f13f6" providerId="ADAL" clId="{1A0CFC4D-80C6-438B-8B76-B9DFDC48A936}" dt="2023-11-08T08:50:56.748" v="7" actId="2696"/>
        <pc:sldMkLst>
          <pc:docMk/>
          <pc:sldMk cId="0" sldId="273"/>
        </pc:sldMkLst>
      </pc:sldChg>
      <pc:sldChg chg="del">
        <pc:chgData name="Mirjam Syltebø Endalew" userId="dde00d26-dc05-48de-b826-37c04b2f13f6" providerId="ADAL" clId="{1A0CFC4D-80C6-438B-8B76-B9DFDC48A936}" dt="2023-11-08T08:50:59.839" v="8" actId="2696"/>
        <pc:sldMkLst>
          <pc:docMk/>
          <pc:sldMk cId="0" sldId="274"/>
        </pc:sldMkLst>
      </pc:sldChg>
      <pc:sldChg chg="del">
        <pc:chgData name="Mirjam Syltebø Endalew" userId="dde00d26-dc05-48de-b826-37c04b2f13f6" providerId="ADAL" clId="{1A0CFC4D-80C6-438B-8B76-B9DFDC48A936}" dt="2023-11-08T08:51:02.077" v="9" actId="2696"/>
        <pc:sldMkLst>
          <pc:docMk/>
          <pc:sldMk cId="0" sldId="275"/>
        </pc:sldMkLst>
      </pc:sldChg>
      <pc:sldChg chg="del">
        <pc:chgData name="Mirjam Syltebø Endalew" userId="dde00d26-dc05-48de-b826-37c04b2f13f6" providerId="ADAL" clId="{1A0CFC4D-80C6-438B-8B76-B9DFDC48A936}" dt="2023-11-08T08:51:06.993" v="10" actId="2696"/>
        <pc:sldMkLst>
          <pc:docMk/>
          <pc:sldMk cId="0" sldId="276"/>
        </pc:sldMkLst>
      </pc:sldChg>
      <pc:sldChg chg="del">
        <pc:chgData name="Mirjam Syltebø Endalew" userId="dde00d26-dc05-48de-b826-37c04b2f13f6" providerId="ADAL" clId="{1A0CFC4D-80C6-438B-8B76-B9DFDC48A936}" dt="2023-11-08T08:51:09.475" v="11" actId="2696"/>
        <pc:sldMkLst>
          <pc:docMk/>
          <pc:sldMk cId="0" sldId="277"/>
        </pc:sldMkLst>
      </pc:sldChg>
      <pc:sldChg chg="del">
        <pc:chgData name="Mirjam Syltebø Endalew" userId="dde00d26-dc05-48de-b826-37c04b2f13f6" providerId="ADAL" clId="{1A0CFC4D-80C6-438B-8B76-B9DFDC48A936}" dt="2023-11-08T08:51:12.080" v="12" actId="2696"/>
        <pc:sldMkLst>
          <pc:docMk/>
          <pc:sldMk cId="0" sldId="278"/>
        </pc:sldMkLst>
      </pc:sldChg>
      <pc:sldChg chg="del">
        <pc:chgData name="Mirjam Syltebø Endalew" userId="dde00d26-dc05-48de-b826-37c04b2f13f6" providerId="ADAL" clId="{1A0CFC4D-80C6-438B-8B76-B9DFDC48A936}" dt="2023-11-08T08:51:14.289" v="13" actId="2696"/>
        <pc:sldMkLst>
          <pc:docMk/>
          <pc:sldMk cId="0" sldId="279"/>
        </pc:sldMkLst>
      </pc:sldChg>
      <pc:sldChg chg="del">
        <pc:chgData name="Mirjam Syltebø Endalew" userId="dde00d26-dc05-48de-b826-37c04b2f13f6" providerId="ADAL" clId="{1A0CFC4D-80C6-438B-8B76-B9DFDC48A936}" dt="2023-11-08T08:51:16.404" v="14" actId="2696"/>
        <pc:sldMkLst>
          <pc:docMk/>
          <pc:sldMk cId="0" sldId="280"/>
        </pc:sldMkLst>
      </pc:sldChg>
      <pc:sldChg chg="del">
        <pc:chgData name="Mirjam Syltebø Endalew" userId="dde00d26-dc05-48de-b826-37c04b2f13f6" providerId="ADAL" clId="{1A0CFC4D-80C6-438B-8B76-B9DFDC48A936}" dt="2023-11-08T08:51:18.846" v="15" actId="2696"/>
        <pc:sldMkLst>
          <pc:docMk/>
          <pc:sldMk cId="0" sldId="281"/>
        </pc:sldMkLst>
      </pc:sldChg>
      <pc:sldChg chg="del">
        <pc:chgData name="Mirjam Syltebø Endalew" userId="dde00d26-dc05-48de-b826-37c04b2f13f6" providerId="ADAL" clId="{1A0CFC4D-80C6-438B-8B76-B9DFDC48A936}" dt="2023-11-08T08:51:21.405" v="16" actId="2696"/>
        <pc:sldMkLst>
          <pc:docMk/>
          <pc:sldMk cId="0" sldId="282"/>
        </pc:sldMkLst>
      </pc:sldChg>
      <pc:sldChg chg="del">
        <pc:chgData name="Mirjam Syltebø Endalew" userId="dde00d26-dc05-48de-b826-37c04b2f13f6" providerId="ADAL" clId="{1A0CFC4D-80C6-438B-8B76-B9DFDC48A936}" dt="2023-11-08T08:51:23.540" v="17" actId="2696"/>
        <pc:sldMkLst>
          <pc:docMk/>
          <pc:sldMk cId="0" sldId="283"/>
        </pc:sldMkLst>
      </pc:sldChg>
      <pc:sldChg chg="del">
        <pc:chgData name="Mirjam Syltebø Endalew" userId="dde00d26-dc05-48de-b826-37c04b2f13f6" providerId="ADAL" clId="{1A0CFC4D-80C6-438B-8B76-B9DFDC48A936}" dt="2023-11-08T08:51:25.980" v="18" actId="2696"/>
        <pc:sldMkLst>
          <pc:docMk/>
          <pc:sldMk cId="0" sldId="284"/>
        </pc:sldMkLst>
      </pc:sldChg>
      <pc:sldChg chg="del">
        <pc:chgData name="Mirjam Syltebø Endalew" userId="dde00d26-dc05-48de-b826-37c04b2f13f6" providerId="ADAL" clId="{1A0CFC4D-80C6-438B-8B76-B9DFDC48A936}" dt="2023-11-08T08:51:28.723" v="19" actId="2696"/>
        <pc:sldMkLst>
          <pc:docMk/>
          <pc:sldMk cId="0" sldId="285"/>
        </pc:sldMkLst>
      </pc:sldChg>
      <pc:sldChg chg="del">
        <pc:chgData name="Mirjam Syltebø Endalew" userId="dde00d26-dc05-48de-b826-37c04b2f13f6" providerId="ADAL" clId="{1A0CFC4D-80C6-438B-8B76-B9DFDC48A936}" dt="2023-11-08T08:51:31.496" v="20" actId="2696"/>
        <pc:sldMkLst>
          <pc:docMk/>
          <pc:sldMk cId="0" sldId="286"/>
        </pc:sldMkLst>
      </pc:sldChg>
      <pc:sldChg chg="del">
        <pc:chgData name="Mirjam Syltebø Endalew" userId="dde00d26-dc05-48de-b826-37c04b2f13f6" providerId="ADAL" clId="{1A0CFC4D-80C6-438B-8B76-B9DFDC48A936}" dt="2023-11-08T08:51:33.989" v="21" actId="2696"/>
        <pc:sldMkLst>
          <pc:docMk/>
          <pc:sldMk cId="0" sldId="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https://www.himalpartner.no/amalies-brobyggerutfordringe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blakors.no/ressursbank/snakkekort-for-ungd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89920" y="0"/>
            <a:ext cx="6469380" cy="10287000"/>
          </a:xfrm>
          <a:custGeom>
            <a:avLst/>
            <a:gdLst/>
            <a:ahLst/>
            <a:cxnLst/>
            <a:rect l="l" t="t" r="r" b="b"/>
            <a:pathLst>
              <a:path w="6469380" h="10287000">
                <a:moveTo>
                  <a:pt x="0" y="0"/>
                </a:moveTo>
                <a:lnTo>
                  <a:pt x="6469380" y="0"/>
                </a:lnTo>
                <a:lnTo>
                  <a:pt x="6469380" y="10287000"/>
                </a:lnTo>
                <a:lnTo>
                  <a:pt x="0" y="10287000"/>
                </a:lnTo>
                <a:lnTo>
                  <a:pt x="0" y="0"/>
                </a:lnTo>
                <a:close/>
              </a:path>
            </a:pathLst>
          </a:custGeom>
          <a:blipFill>
            <a:blip r:embed="rId2"/>
            <a:stretch>
              <a:fillRect/>
            </a:stretch>
          </a:blipFill>
        </p:spPr>
      </p:sp>
      <p:sp>
        <p:nvSpPr>
          <p:cNvPr id="3" name="Freeform 3"/>
          <p:cNvSpPr/>
          <p:nvPr/>
        </p:nvSpPr>
        <p:spPr>
          <a:xfrm>
            <a:off x="415271" y="1756016"/>
            <a:ext cx="10003046" cy="7502284"/>
          </a:xfrm>
          <a:custGeom>
            <a:avLst/>
            <a:gdLst/>
            <a:ahLst/>
            <a:cxnLst/>
            <a:rect l="l" t="t" r="r" b="b"/>
            <a:pathLst>
              <a:path w="10003046" h="7502284">
                <a:moveTo>
                  <a:pt x="0" y="0"/>
                </a:moveTo>
                <a:lnTo>
                  <a:pt x="10003046" y="0"/>
                </a:lnTo>
                <a:lnTo>
                  <a:pt x="10003046" y="7502284"/>
                </a:lnTo>
                <a:lnTo>
                  <a:pt x="0" y="7502284"/>
                </a:lnTo>
                <a:lnTo>
                  <a:pt x="0" y="0"/>
                </a:lnTo>
                <a:close/>
              </a:path>
            </a:pathLst>
          </a:custGeom>
          <a:blipFill>
            <a:blip r:embed="rId3"/>
            <a:stretch>
              <a:fillRect/>
            </a:stretch>
          </a:blipFill>
        </p:spPr>
      </p:sp>
      <p:sp>
        <p:nvSpPr>
          <p:cNvPr id="4" name="Freeform 4"/>
          <p:cNvSpPr/>
          <p:nvPr/>
        </p:nvSpPr>
        <p:spPr>
          <a:xfrm>
            <a:off x="415271" y="9449165"/>
            <a:ext cx="3242203" cy="614657"/>
          </a:xfrm>
          <a:custGeom>
            <a:avLst/>
            <a:gdLst/>
            <a:ahLst/>
            <a:cxnLst/>
            <a:rect l="l" t="t" r="r" b="b"/>
            <a:pathLst>
              <a:path w="3242203" h="614657">
                <a:moveTo>
                  <a:pt x="0" y="0"/>
                </a:moveTo>
                <a:lnTo>
                  <a:pt x="3242203" y="0"/>
                </a:lnTo>
                <a:lnTo>
                  <a:pt x="3242203" y="614657"/>
                </a:lnTo>
                <a:lnTo>
                  <a:pt x="0" y="614657"/>
                </a:lnTo>
                <a:lnTo>
                  <a:pt x="0" y="0"/>
                </a:lnTo>
                <a:close/>
              </a:path>
            </a:pathLst>
          </a:custGeom>
          <a:blipFill>
            <a:blip r:embed="rId4"/>
            <a:stretch>
              <a:fillRect b="-5496"/>
            </a:stretch>
          </a:blipFill>
        </p:spPr>
      </p:sp>
      <p:sp>
        <p:nvSpPr>
          <p:cNvPr id="5" name="Freeform 5"/>
          <p:cNvSpPr/>
          <p:nvPr/>
        </p:nvSpPr>
        <p:spPr>
          <a:xfrm>
            <a:off x="8643213" y="9258300"/>
            <a:ext cx="1775104" cy="1192515"/>
          </a:xfrm>
          <a:custGeom>
            <a:avLst/>
            <a:gdLst/>
            <a:ahLst/>
            <a:cxnLst/>
            <a:rect l="l" t="t" r="r" b="b"/>
            <a:pathLst>
              <a:path w="1775104" h="1192515">
                <a:moveTo>
                  <a:pt x="0" y="0"/>
                </a:moveTo>
                <a:lnTo>
                  <a:pt x="1775104" y="0"/>
                </a:lnTo>
                <a:lnTo>
                  <a:pt x="1775104" y="1192515"/>
                </a:lnTo>
                <a:lnTo>
                  <a:pt x="0" y="1192515"/>
                </a:lnTo>
                <a:lnTo>
                  <a:pt x="0" y="0"/>
                </a:lnTo>
                <a:close/>
              </a:path>
            </a:pathLst>
          </a:custGeom>
          <a:blipFill>
            <a:blip r:embed="rId5"/>
            <a:stretch>
              <a:fillRect t="-27634" b="-21219"/>
            </a:stretch>
          </a:blipFill>
        </p:spPr>
      </p:sp>
      <p:sp>
        <p:nvSpPr>
          <p:cNvPr id="6" name="TextBox 6"/>
          <p:cNvSpPr txBox="1"/>
          <p:nvPr/>
        </p:nvSpPr>
        <p:spPr>
          <a:xfrm>
            <a:off x="415271" y="287983"/>
            <a:ext cx="10003046" cy="962662"/>
          </a:xfrm>
          <a:prstGeom prst="rect">
            <a:avLst/>
          </a:prstGeom>
        </p:spPr>
        <p:txBody>
          <a:bodyPr lIns="0" tIns="0" rIns="0" bIns="0" rtlCol="0" anchor="t">
            <a:spAutoFit/>
          </a:bodyPr>
          <a:lstStyle/>
          <a:p>
            <a:pPr algn="ctr">
              <a:lnSpc>
                <a:spcPts val="7839"/>
              </a:lnSpc>
            </a:pPr>
            <a:r>
              <a:rPr lang="en-US" sz="5599">
                <a:solidFill>
                  <a:srgbClr val="9F0F12"/>
                </a:solidFill>
                <a:latin typeface="Open Sans Bold"/>
              </a:rPr>
              <a:t>Verden i en salmebok</a:t>
            </a:r>
          </a:p>
        </p:txBody>
      </p:sp>
      <p:sp>
        <p:nvSpPr>
          <p:cNvPr id="7" name="TextBox 7"/>
          <p:cNvSpPr txBox="1"/>
          <p:nvPr/>
        </p:nvSpPr>
        <p:spPr>
          <a:xfrm>
            <a:off x="4162723" y="1222071"/>
            <a:ext cx="4981277" cy="297180"/>
          </a:xfrm>
          <a:prstGeom prst="rect">
            <a:avLst/>
          </a:prstGeom>
        </p:spPr>
        <p:txBody>
          <a:bodyPr lIns="0" tIns="0" rIns="0" bIns="0" rtlCol="0" anchor="t">
            <a:spAutoFit/>
          </a:bodyPr>
          <a:lstStyle/>
          <a:p>
            <a:pPr algn="ctr">
              <a:lnSpc>
                <a:spcPts val="2520"/>
              </a:lnSpc>
            </a:pPr>
            <a:r>
              <a:rPr lang="en-US" sz="1800">
                <a:solidFill>
                  <a:srgbClr val="000000"/>
                </a:solidFill>
                <a:latin typeface="Open Sans Bold"/>
              </a:rPr>
              <a:t>Av Harald  Skoglund Dahler og Line Konstali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TextBox 2"/>
          <p:cNvSpPr txBox="1"/>
          <p:nvPr/>
        </p:nvSpPr>
        <p:spPr>
          <a:xfrm>
            <a:off x="288796" y="1527070"/>
            <a:ext cx="17710409" cy="6169040"/>
          </a:xfrm>
          <a:prstGeom prst="rect">
            <a:avLst/>
          </a:prstGeom>
        </p:spPr>
        <p:txBody>
          <a:bodyPr lIns="0" tIns="0" rIns="0" bIns="0" rtlCol="0" anchor="t">
            <a:spAutoFit/>
          </a:bodyPr>
          <a:lstStyle/>
          <a:p>
            <a:pPr algn="ctr">
              <a:lnSpc>
                <a:spcPts val="6999"/>
              </a:lnSpc>
            </a:pPr>
            <a:r>
              <a:rPr lang="en-US" sz="4999" dirty="0" err="1">
                <a:solidFill>
                  <a:srgbClr val="FFFFFF"/>
                </a:solidFill>
                <a:latin typeface="Open Sans"/>
              </a:rPr>
              <a:t>Amalies</a:t>
            </a:r>
            <a:r>
              <a:rPr lang="en-US" sz="4999" dirty="0">
                <a:solidFill>
                  <a:srgbClr val="FFFFFF"/>
                </a:solidFill>
                <a:latin typeface="Open Sans"/>
              </a:rPr>
              <a:t> </a:t>
            </a:r>
            <a:r>
              <a:rPr lang="en-US" sz="4999" dirty="0" err="1">
                <a:solidFill>
                  <a:srgbClr val="FFFFFF"/>
                </a:solidFill>
                <a:latin typeface="Open Sans"/>
              </a:rPr>
              <a:t>brobyggerutfordring</a:t>
            </a:r>
            <a:r>
              <a:rPr lang="en-US" sz="4999" dirty="0">
                <a:solidFill>
                  <a:srgbClr val="FFFFFF"/>
                </a:solidFill>
                <a:latin typeface="Open Sans"/>
              </a:rPr>
              <a:t>.</a:t>
            </a:r>
          </a:p>
          <a:p>
            <a:pPr algn="ctr">
              <a:lnSpc>
                <a:spcPts val="6999"/>
              </a:lnSpc>
            </a:pPr>
            <a:r>
              <a:rPr lang="en-US" sz="4999" dirty="0">
                <a:solidFill>
                  <a:srgbClr val="FFFFFF"/>
                </a:solidFill>
                <a:latin typeface="Open Sans"/>
              </a:rPr>
              <a:t>Er alt </a:t>
            </a:r>
            <a:r>
              <a:rPr lang="en-US" sz="4999" dirty="0" err="1">
                <a:solidFill>
                  <a:srgbClr val="FFFFFF"/>
                </a:solidFill>
                <a:latin typeface="Open Sans"/>
              </a:rPr>
              <a:t>galt</a:t>
            </a:r>
            <a:r>
              <a:rPr lang="en-US" sz="4999" dirty="0">
                <a:solidFill>
                  <a:srgbClr val="FFFFFF"/>
                </a:solidFill>
                <a:latin typeface="Open Sans"/>
              </a:rPr>
              <a:t> </a:t>
            </a:r>
            <a:r>
              <a:rPr lang="en-US" sz="4999" dirty="0" err="1">
                <a:solidFill>
                  <a:srgbClr val="FFFFFF"/>
                </a:solidFill>
                <a:latin typeface="Open Sans"/>
              </a:rPr>
              <a:t>i</a:t>
            </a:r>
            <a:r>
              <a:rPr lang="en-US" sz="4999" dirty="0">
                <a:solidFill>
                  <a:srgbClr val="FFFFFF"/>
                </a:solidFill>
                <a:latin typeface="Open Sans"/>
              </a:rPr>
              <a:t> Nepal </a:t>
            </a:r>
            <a:r>
              <a:rPr lang="en-US" sz="4999" dirty="0" err="1">
                <a:solidFill>
                  <a:srgbClr val="FFFFFF"/>
                </a:solidFill>
                <a:latin typeface="Open Sans"/>
              </a:rPr>
              <a:t>og</a:t>
            </a:r>
            <a:r>
              <a:rPr lang="en-US" sz="4999" dirty="0">
                <a:solidFill>
                  <a:srgbClr val="FFFFFF"/>
                </a:solidFill>
                <a:latin typeface="Open Sans"/>
              </a:rPr>
              <a:t> alt </a:t>
            </a:r>
            <a:r>
              <a:rPr lang="en-US" sz="4999" dirty="0" err="1">
                <a:solidFill>
                  <a:srgbClr val="FFFFFF"/>
                </a:solidFill>
                <a:latin typeface="Open Sans"/>
              </a:rPr>
              <a:t>riktig</a:t>
            </a:r>
            <a:r>
              <a:rPr lang="en-US" sz="4999" dirty="0">
                <a:solidFill>
                  <a:srgbClr val="FFFFFF"/>
                </a:solidFill>
                <a:latin typeface="Open Sans"/>
              </a:rPr>
              <a:t> </a:t>
            </a:r>
            <a:r>
              <a:rPr lang="en-US" sz="4999" dirty="0" err="1">
                <a:solidFill>
                  <a:srgbClr val="FFFFFF"/>
                </a:solidFill>
                <a:latin typeface="Open Sans"/>
              </a:rPr>
              <a:t>i</a:t>
            </a:r>
            <a:r>
              <a:rPr lang="en-US" sz="4999" dirty="0">
                <a:solidFill>
                  <a:srgbClr val="FFFFFF"/>
                </a:solidFill>
                <a:latin typeface="Open Sans"/>
              </a:rPr>
              <a:t> Norge?</a:t>
            </a:r>
          </a:p>
          <a:p>
            <a:pPr algn="ctr">
              <a:lnSpc>
                <a:spcPts val="6999"/>
              </a:lnSpc>
            </a:pPr>
            <a:endParaRPr lang="en-US" sz="4999" dirty="0">
              <a:solidFill>
                <a:srgbClr val="FFFFFF"/>
              </a:solidFill>
              <a:latin typeface="Open Sans"/>
            </a:endParaRPr>
          </a:p>
          <a:p>
            <a:pPr algn="ctr">
              <a:lnSpc>
                <a:spcPts val="6999"/>
              </a:lnSpc>
            </a:pPr>
            <a:r>
              <a:rPr lang="en-US" sz="4999" dirty="0">
                <a:solidFill>
                  <a:srgbClr val="FFFFFF"/>
                </a:solidFill>
                <a:latin typeface="Open Sans"/>
              </a:rPr>
              <a:t>Les </a:t>
            </a:r>
            <a:r>
              <a:rPr lang="en-US" sz="4999" dirty="0" err="1">
                <a:solidFill>
                  <a:srgbClr val="FFFFFF"/>
                </a:solidFill>
                <a:latin typeface="Open Sans"/>
              </a:rPr>
              <a:t>og</a:t>
            </a:r>
            <a:r>
              <a:rPr lang="en-US" sz="4999" dirty="0">
                <a:solidFill>
                  <a:srgbClr val="FFFFFF"/>
                </a:solidFill>
                <a:latin typeface="Open Sans"/>
              </a:rPr>
              <a:t> se </a:t>
            </a:r>
            <a:r>
              <a:rPr lang="en-US" sz="4999" dirty="0" err="1">
                <a:solidFill>
                  <a:srgbClr val="FFFFFF"/>
                </a:solidFill>
                <a:latin typeface="Open Sans"/>
              </a:rPr>
              <a:t>filmen</a:t>
            </a:r>
            <a:r>
              <a:rPr lang="en-US" sz="4999" dirty="0">
                <a:solidFill>
                  <a:srgbClr val="FFFFFF"/>
                </a:solidFill>
                <a:latin typeface="Open Sans"/>
              </a:rPr>
              <a:t> om </a:t>
            </a:r>
            <a:r>
              <a:rPr lang="en-US" sz="4999" dirty="0" err="1">
                <a:solidFill>
                  <a:srgbClr val="FFFFFF"/>
                </a:solidFill>
                <a:latin typeface="Open Sans"/>
              </a:rPr>
              <a:t>brobyggerutfordringene</a:t>
            </a:r>
            <a:r>
              <a:rPr lang="en-US" sz="4999" dirty="0">
                <a:solidFill>
                  <a:srgbClr val="FFFFFF"/>
                </a:solidFill>
                <a:latin typeface="Open Sans"/>
              </a:rPr>
              <a:t> </a:t>
            </a:r>
          </a:p>
          <a:p>
            <a:pPr algn="ctr">
              <a:lnSpc>
                <a:spcPts val="6999"/>
              </a:lnSpc>
            </a:pPr>
            <a:r>
              <a:rPr lang="en-US" sz="4999" dirty="0" err="1">
                <a:solidFill>
                  <a:srgbClr val="FFFFFF"/>
                </a:solidFill>
                <a:latin typeface="Open Sans"/>
              </a:rPr>
              <a:t>i</a:t>
            </a:r>
            <a:r>
              <a:rPr lang="en-US" sz="4999" dirty="0">
                <a:solidFill>
                  <a:srgbClr val="FFFFFF"/>
                </a:solidFill>
                <a:latin typeface="Open Sans"/>
              </a:rPr>
              <a:t> HimalPartner:</a:t>
            </a:r>
          </a:p>
          <a:p>
            <a:pPr algn="ctr">
              <a:lnSpc>
                <a:spcPts val="6999"/>
              </a:lnSpc>
            </a:pPr>
            <a:r>
              <a:rPr lang="en-US" sz="4999" dirty="0">
                <a:solidFill>
                  <a:srgbClr val="FFFFFF"/>
                </a:solidFill>
                <a:latin typeface="Open Sans"/>
                <a:hlinkClick r:id="rId2"/>
              </a:rPr>
              <a:t>https://www.himalpartner.no/amalies-brobyggerutfordringer/</a:t>
            </a:r>
            <a:endParaRPr lang="en-US" sz="4999" dirty="0">
              <a:solidFill>
                <a:srgbClr val="FFFFFF"/>
              </a:solidFill>
              <a:latin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TextBox 2"/>
          <p:cNvSpPr txBox="1"/>
          <p:nvPr/>
        </p:nvSpPr>
        <p:spPr>
          <a:xfrm>
            <a:off x="3414296" y="2198499"/>
            <a:ext cx="11459409" cy="6906262"/>
          </a:xfrm>
          <a:prstGeom prst="rect">
            <a:avLst/>
          </a:prstGeom>
        </p:spPr>
        <p:txBody>
          <a:bodyPr lIns="0" tIns="0" rIns="0" bIns="0" rtlCol="0" anchor="t">
            <a:spAutoFit/>
          </a:bodyPr>
          <a:lstStyle/>
          <a:p>
            <a:pPr algn="ctr">
              <a:lnSpc>
                <a:spcPts val="7839"/>
              </a:lnSpc>
              <a:spcBef>
                <a:spcPct val="0"/>
              </a:spcBef>
            </a:pPr>
            <a:r>
              <a:rPr lang="en-US" sz="5599">
                <a:solidFill>
                  <a:srgbClr val="ECE8DD"/>
                </a:solidFill>
                <a:latin typeface="Open Sans Bold"/>
              </a:rPr>
              <a:t>Klagesangene 1,20:</a:t>
            </a:r>
          </a:p>
          <a:p>
            <a:pPr algn="ctr">
              <a:lnSpc>
                <a:spcPts val="7839"/>
              </a:lnSpc>
              <a:spcBef>
                <a:spcPct val="0"/>
              </a:spcBef>
            </a:pPr>
            <a:r>
              <a:rPr lang="en-US" sz="5599">
                <a:solidFill>
                  <a:srgbClr val="ECE8DD"/>
                </a:solidFill>
                <a:latin typeface="Open Sans Bold"/>
              </a:rPr>
              <a:t>Se, Herre, jeg er i nød.</a:t>
            </a:r>
          </a:p>
          <a:p>
            <a:pPr algn="ctr">
              <a:lnSpc>
                <a:spcPts val="7839"/>
              </a:lnSpc>
              <a:spcBef>
                <a:spcPct val="0"/>
              </a:spcBef>
            </a:pPr>
            <a:r>
              <a:rPr lang="en-US" sz="5599">
                <a:solidFill>
                  <a:srgbClr val="ECE8DD"/>
                </a:solidFill>
                <a:latin typeface="Open Sans Bold"/>
              </a:rPr>
              <a:t>Magen er urolig, </a:t>
            </a:r>
          </a:p>
          <a:p>
            <a:pPr algn="ctr">
              <a:lnSpc>
                <a:spcPts val="7839"/>
              </a:lnSpc>
              <a:spcBef>
                <a:spcPct val="0"/>
              </a:spcBef>
            </a:pPr>
            <a:r>
              <a:rPr lang="en-US" sz="5599">
                <a:solidFill>
                  <a:srgbClr val="ECE8DD"/>
                </a:solidFill>
                <a:latin typeface="Open Sans Bold"/>
              </a:rPr>
              <a:t>hjertet vrir seg. </a:t>
            </a:r>
          </a:p>
          <a:p>
            <a:pPr algn="ctr">
              <a:lnSpc>
                <a:spcPts val="7839"/>
              </a:lnSpc>
              <a:spcBef>
                <a:spcPct val="0"/>
              </a:spcBef>
            </a:pPr>
            <a:r>
              <a:rPr lang="en-US" sz="5599">
                <a:solidFill>
                  <a:srgbClr val="ECE8DD"/>
                </a:solidFill>
                <a:latin typeface="Open Sans Bold"/>
              </a:rPr>
              <a:t>For jeg var full av trass.</a:t>
            </a:r>
          </a:p>
          <a:p>
            <a:pPr algn="ctr">
              <a:lnSpc>
                <a:spcPts val="7839"/>
              </a:lnSpc>
              <a:spcBef>
                <a:spcPct val="0"/>
              </a:spcBef>
            </a:pPr>
            <a:r>
              <a:rPr lang="en-US" sz="5599">
                <a:solidFill>
                  <a:srgbClr val="ECE8DD"/>
                </a:solidFill>
                <a:latin typeface="Open Sans Bold"/>
              </a:rPr>
              <a:t>Ute har sverd gjort meg barnløs,</a:t>
            </a:r>
          </a:p>
          <a:p>
            <a:pPr algn="ctr">
              <a:lnSpc>
                <a:spcPts val="7839"/>
              </a:lnSpc>
              <a:spcBef>
                <a:spcPct val="0"/>
              </a:spcBef>
            </a:pPr>
            <a:r>
              <a:rPr lang="en-US" sz="5599">
                <a:solidFill>
                  <a:srgbClr val="ECE8DD"/>
                </a:solidFill>
                <a:latin typeface="Open Sans Bold"/>
              </a:rPr>
              <a:t>inne hersker døden.</a:t>
            </a:r>
          </a:p>
        </p:txBody>
      </p:sp>
      <p:sp>
        <p:nvSpPr>
          <p:cNvPr id="3" name="TextBox 3"/>
          <p:cNvSpPr txBox="1"/>
          <p:nvPr/>
        </p:nvSpPr>
        <p:spPr>
          <a:xfrm>
            <a:off x="3414564" y="523749"/>
            <a:ext cx="11458873" cy="1450985"/>
          </a:xfrm>
          <a:prstGeom prst="rect">
            <a:avLst/>
          </a:prstGeom>
        </p:spPr>
        <p:txBody>
          <a:bodyPr lIns="0" tIns="0" rIns="0" bIns="0" rtlCol="0" anchor="t">
            <a:spAutoFit/>
          </a:bodyPr>
          <a:lstStyle/>
          <a:p>
            <a:pPr algn="ctr">
              <a:lnSpc>
                <a:spcPts val="11899"/>
              </a:lnSpc>
            </a:pPr>
            <a:r>
              <a:rPr lang="en-US" sz="8499">
                <a:solidFill>
                  <a:srgbClr val="ECE8DD"/>
                </a:solidFill>
                <a:latin typeface="Open Sans"/>
              </a:rPr>
              <a:t>1: Mental Helse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r="-7509" b="-31141"/>
            </a:stretch>
          </a:blipFill>
        </p:spPr>
      </p:sp>
      <p:sp>
        <p:nvSpPr>
          <p:cNvPr id="3" name="TextBox 3"/>
          <p:cNvSpPr txBox="1"/>
          <p:nvPr/>
        </p:nvSpPr>
        <p:spPr>
          <a:xfrm>
            <a:off x="494303" y="104775"/>
            <a:ext cx="9411122" cy="923925"/>
          </a:xfrm>
          <a:prstGeom prst="rect">
            <a:avLst/>
          </a:prstGeom>
        </p:spPr>
        <p:txBody>
          <a:bodyPr lIns="0" tIns="0" rIns="0" bIns="0" rtlCol="0" anchor="t">
            <a:spAutoFit/>
          </a:bodyPr>
          <a:lstStyle/>
          <a:p>
            <a:pPr marL="0" lvl="0" indent="0" algn="l">
              <a:lnSpc>
                <a:spcPts val="7320"/>
              </a:lnSpc>
              <a:spcBef>
                <a:spcPct val="0"/>
              </a:spcBef>
            </a:pPr>
            <a:r>
              <a:rPr lang="en-US" sz="6100">
                <a:solidFill>
                  <a:srgbClr val="FFFFFF"/>
                </a:solidFill>
                <a:latin typeface="Open Sans Bold"/>
              </a:rPr>
              <a:t>På et synkende skip</a:t>
            </a:r>
          </a:p>
        </p:txBody>
      </p:sp>
      <p:sp>
        <p:nvSpPr>
          <p:cNvPr id="4" name="TextBox 4"/>
          <p:cNvSpPr txBox="1"/>
          <p:nvPr/>
        </p:nvSpPr>
        <p:spPr>
          <a:xfrm>
            <a:off x="494303" y="1148486"/>
            <a:ext cx="8352502" cy="8897541"/>
          </a:xfrm>
          <a:prstGeom prst="rect">
            <a:avLst/>
          </a:prstGeom>
        </p:spPr>
        <p:txBody>
          <a:bodyPr lIns="0" tIns="0" rIns="0" bIns="0" rtlCol="0" anchor="t">
            <a:spAutoFit/>
          </a:bodyPr>
          <a:lstStyle/>
          <a:p>
            <a:pPr>
              <a:lnSpc>
                <a:spcPts val="2953"/>
              </a:lnSpc>
            </a:pPr>
            <a:r>
              <a:rPr lang="en-US" sz="1968">
                <a:solidFill>
                  <a:srgbClr val="FFFFFF"/>
                </a:solidFill>
                <a:latin typeface="Open Sans Bold"/>
              </a:rPr>
              <a:t>En historie som ble fortalt av flere av de overlevende etter Titanics forlis natt til 15. april 1912, var at det ble spilt en salme like før skipet sank. Mye hadde blitt gjort for å unngå det katastrofale som nå var i ferd med å skje, og et orkester med 7 menn spilte musikk for å holde motivasjonen oppe hos flere folk. Etterhvert var katastrofen ikke til å unngå og alle måtte innse at deres eneste sjanse til å unnslippe døden, var å komme ombord i en av livbåtene det var så altfor få av. Dessverre omkom tusenvis i det iskalde vintervannet i Atlanterhavet.</a:t>
            </a:r>
          </a:p>
          <a:p>
            <a:pPr>
              <a:lnSpc>
                <a:spcPts val="2953"/>
              </a:lnSpc>
            </a:pPr>
            <a:endParaRPr lang="en-US" sz="1968">
              <a:solidFill>
                <a:srgbClr val="FFFFFF"/>
              </a:solidFill>
              <a:latin typeface="Open Sans Bold"/>
            </a:endParaRPr>
          </a:p>
          <a:p>
            <a:pPr>
              <a:lnSpc>
                <a:spcPts val="2953"/>
              </a:lnSpc>
            </a:pPr>
            <a:r>
              <a:rPr lang="en-US" sz="1968">
                <a:solidFill>
                  <a:srgbClr val="FFFFFF"/>
                </a:solidFill>
                <a:latin typeface="Open Sans Bold"/>
              </a:rPr>
              <a:t>Det fortelles at musikerne avsluttet konserten og var på vei inn i den sikre død. Da tok en av dem fram en fiolin og spilte “Nearer My God To Thee”, </a:t>
            </a:r>
            <a:r>
              <a:rPr lang="en-US" sz="1968">
                <a:solidFill>
                  <a:srgbClr val="FFFFFF"/>
                </a:solidFill>
                <a:latin typeface="Open Sans Bold Italics"/>
              </a:rPr>
              <a:t>Nærmere Deg, Min Gud,</a:t>
            </a:r>
            <a:r>
              <a:rPr lang="en-US" sz="1968">
                <a:solidFill>
                  <a:srgbClr val="FFFFFF"/>
                </a:solidFill>
                <a:latin typeface="Open Sans Bold"/>
              </a:rPr>
              <a:t> på norsk. Musikerne stanset og ble med på sangen. Flere av de overlevende forteller at de hørte salmen mens de strevde med å komme seg opp i livbåtene. </a:t>
            </a:r>
          </a:p>
          <a:p>
            <a:pPr>
              <a:lnSpc>
                <a:spcPts val="2953"/>
              </a:lnSpc>
            </a:pPr>
            <a:endParaRPr lang="en-US" sz="1968">
              <a:solidFill>
                <a:srgbClr val="FFFFFF"/>
              </a:solidFill>
              <a:latin typeface="Open Sans Bold"/>
            </a:endParaRPr>
          </a:p>
          <a:p>
            <a:pPr>
              <a:lnSpc>
                <a:spcPts val="2953"/>
              </a:lnSpc>
            </a:pPr>
            <a:r>
              <a:rPr lang="en-US" sz="1968">
                <a:solidFill>
                  <a:srgbClr val="FFFFFF"/>
                </a:solidFill>
                <a:latin typeface="Open Sans Bold"/>
              </a:rPr>
              <a:t>Denne historien fra virkeligheten viser med tydelighet at våre salmer kan være til trøst for de som er i lidelse, nød og i sin aller største livskrise. </a:t>
            </a:r>
          </a:p>
          <a:p>
            <a:pPr>
              <a:lnSpc>
                <a:spcPts val="2953"/>
              </a:lnSpc>
            </a:pPr>
            <a:r>
              <a:rPr lang="en-US" sz="1968">
                <a:solidFill>
                  <a:srgbClr val="FFFFFF"/>
                </a:solidFill>
                <a:latin typeface="Open Sans Bold"/>
              </a:rPr>
              <a:t>Av og til skjer sykdom og ulykker, noe som ikke kan unngås, og da må vi ha en tro som trøster. Ikke bare en tro som tar smerten bort. </a:t>
            </a:r>
          </a:p>
          <a:p>
            <a:pPr>
              <a:lnSpc>
                <a:spcPts val="2953"/>
              </a:lnSpc>
            </a:pPr>
            <a:endParaRPr lang="en-US" sz="1968">
              <a:solidFill>
                <a:srgbClr val="FFFFFF"/>
              </a:solidFill>
              <a:latin typeface="Open Sans Bold"/>
            </a:endParaRPr>
          </a:p>
          <a:p>
            <a:pPr marL="0" lvl="0" indent="0" algn="l">
              <a:lnSpc>
                <a:spcPts val="2953"/>
              </a:lnSpc>
              <a:spcBef>
                <a:spcPct val="0"/>
              </a:spcBef>
            </a:pPr>
            <a:endParaRPr lang="en-US" sz="1968">
              <a:solidFill>
                <a:srgbClr val="FFFFFF"/>
              </a:solidFill>
              <a:latin typeface="Open San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Freeform 2"/>
          <p:cNvSpPr/>
          <p:nvPr/>
        </p:nvSpPr>
        <p:spPr>
          <a:xfrm>
            <a:off x="10398661" y="0"/>
            <a:ext cx="7104678" cy="10512470"/>
          </a:xfrm>
          <a:custGeom>
            <a:avLst/>
            <a:gdLst/>
            <a:ahLst/>
            <a:cxnLst/>
            <a:rect l="l" t="t" r="r" b="b"/>
            <a:pathLst>
              <a:path w="7104678" h="10512470">
                <a:moveTo>
                  <a:pt x="0" y="0"/>
                </a:moveTo>
                <a:lnTo>
                  <a:pt x="7104678" y="0"/>
                </a:lnTo>
                <a:lnTo>
                  <a:pt x="7104678" y="10512470"/>
                </a:lnTo>
                <a:lnTo>
                  <a:pt x="0" y="10512470"/>
                </a:lnTo>
                <a:lnTo>
                  <a:pt x="0" y="0"/>
                </a:lnTo>
                <a:close/>
              </a:path>
            </a:pathLst>
          </a:custGeom>
          <a:blipFill>
            <a:blip r:embed="rId2"/>
            <a:stretch>
              <a:fillRect/>
            </a:stretch>
          </a:blipFill>
        </p:spPr>
      </p:sp>
      <p:sp>
        <p:nvSpPr>
          <p:cNvPr id="3" name="TextBox 3"/>
          <p:cNvSpPr txBox="1"/>
          <p:nvPr/>
        </p:nvSpPr>
        <p:spPr>
          <a:xfrm>
            <a:off x="1538631" y="2576562"/>
            <a:ext cx="7370266" cy="1837057"/>
          </a:xfrm>
          <a:prstGeom prst="rect">
            <a:avLst/>
          </a:prstGeom>
        </p:spPr>
        <p:txBody>
          <a:bodyPr lIns="0" tIns="0" rIns="0" bIns="0" rtlCol="0" anchor="t">
            <a:spAutoFit/>
          </a:bodyPr>
          <a:lstStyle/>
          <a:p>
            <a:pPr algn="ctr">
              <a:lnSpc>
                <a:spcPts val="7419"/>
              </a:lnSpc>
            </a:pPr>
            <a:r>
              <a:rPr lang="en-US" sz="5299">
                <a:solidFill>
                  <a:srgbClr val="ECE8DD"/>
                </a:solidFill>
                <a:latin typeface="Open Sans"/>
              </a:rPr>
              <a:t>Nærmere deg, Min Gud</a:t>
            </a:r>
          </a:p>
          <a:p>
            <a:pPr algn="ctr">
              <a:lnSpc>
                <a:spcPts val="7419"/>
              </a:lnSpc>
            </a:pPr>
            <a:r>
              <a:rPr lang="en-US" sz="5299">
                <a:solidFill>
                  <a:srgbClr val="ECE8DD"/>
                </a:solidFill>
                <a:latin typeface="Open Sans"/>
              </a:rPr>
              <a:t>Nearer My God to Thee</a:t>
            </a:r>
          </a:p>
        </p:txBody>
      </p:sp>
      <p:sp>
        <p:nvSpPr>
          <p:cNvPr id="4" name="TextBox 4"/>
          <p:cNvSpPr txBox="1"/>
          <p:nvPr/>
        </p:nvSpPr>
        <p:spPr>
          <a:xfrm>
            <a:off x="760620" y="5105400"/>
            <a:ext cx="9284546" cy="2356293"/>
          </a:xfrm>
          <a:prstGeom prst="rect">
            <a:avLst/>
          </a:prstGeom>
        </p:spPr>
        <p:txBody>
          <a:bodyPr lIns="0" tIns="0" rIns="0" bIns="0" rtlCol="0" anchor="t">
            <a:spAutoFit/>
          </a:bodyPr>
          <a:lstStyle/>
          <a:p>
            <a:pPr algn="ctr">
              <a:lnSpc>
                <a:spcPts val="3174"/>
              </a:lnSpc>
            </a:pPr>
            <a:endParaRPr/>
          </a:p>
          <a:p>
            <a:pPr algn="ctr">
              <a:lnSpc>
                <a:spcPts val="3174"/>
              </a:lnSpc>
            </a:pPr>
            <a:r>
              <a:rPr lang="en-US" sz="2267">
                <a:solidFill>
                  <a:srgbClr val="ECE8DD"/>
                </a:solidFill>
                <a:latin typeface="Open Sans"/>
              </a:rPr>
              <a:t>Skrevet av Sarah Adams i 1840. Motivasjonen bak teksten var i utgangspunktet bibelvers 1 Mos 28,10–17, om Jacobsstigen. Det er likevel det synkende skipet Titanic som ofte forbindes med salmen. Jacobs stige handler likevel om forbindelsen mellom mennesket og Gud, som senere i Bibelen viser seg å være Jesus.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87522" y="981075"/>
            <a:ext cx="15112956" cy="7801758"/>
          </a:xfrm>
          <a:prstGeom prst="rect">
            <a:avLst/>
          </a:prstGeom>
        </p:spPr>
        <p:txBody>
          <a:bodyPr lIns="0" tIns="0" rIns="0" bIns="0" rtlCol="0" anchor="t">
            <a:spAutoFit/>
          </a:bodyPr>
          <a:lstStyle/>
          <a:p>
            <a:pPr algn="ctr">
              <a:lnSpc>
                <a:spcPts val="3481"/>
              </a:lnSpc>
            </a:pPr>
            <a:r>
              <a:rPr lang="en-US" sz="2487">
                <a:solidFill>
                  <a:srgbClr val="620200"/>
                </a:solidFill>
                <a:latin typeface="Open Sans Bold"/>
              </a:rPr>
              <a:t>I noen miljøer kan den kristne troen i Norge fortone seg som en slags gledestro, der det er mye fokus på følelser og at man skal bli “helbredet” fra det onde. Dette er ikke nødvendigvis en tro som tåler både motgang og medgang. Det er viktig å kunne uttrykke at man har det vondt, uten at det nødvendigvis er noe man skal komme seg bort fra. </a:t>
            </a:r>
          </a:p>
          <a:p>
            <a:pPr algn="ctr">
              <a:lnSpc>
                <a:spcPts val="3481"/>
              </a:lnSpc>
            </a:pPr>
            <a:r>
              <a:rPr lang="en-US" sz="2487">
                <a:solidFill>
                  <a:srgbClr val="620200"/>
                </a:solidFill>
                <a:latin typeface="Open Sans Bold"/>
              </a:rPr>
              <a:t>Gud lot sin egen sønn dø på korset - hvorfor skal vi da tro på en Gud som tar all smerte bort? </a:t>
            </a:r>
          </a:p>
          <a:p>
            <a:pPr algn="ctr">
              <a:lnSpc>
                <a:spcPts val="3481"/>
              </a:lnSpc>
            </a:pPr>
            <a:endParaRPr lang="en-US" sz="2487">
              <a:solidFill>
                <a:srgbClr val="620200"/>
              </a:solidFill>
              <a:latin typeface="Open Sans Bold"/>
            </a:endParaRPr>
          </a:p>
          <a:p>
            <a:pPr algn="ctr">
              <a:lnSpc>
                <a:spcPts val="3481"/>
              </a:lnSpc>
            </a:pPr>
            <a:r>
              <a:rPr lang="en-US" sz="2487">
                <a:solidFill>
                  <a:srgbClr val="620200"/>
                </a:solidFill>
                <a:latin typeface="Open Sans Bold"/>
              </a:rPr>
              <a:t>Dersom man baserer sin tro utelukkende på gleden og befrielsen fra det vonde, kan det bli vanskelig å faktisk ha det vondt. Det er lov å kjenne på at livet ikke er noe bra å leve, det er til og med lov til å klage til Gud om noe urettferdig har rammet deg. Dette har troende gjort til enhver tid. Store deler av Salmenes Bok i GT er klager som folket kommer med til Gud. Det er også en egen bok i GT som omhandler det som Guds utvalgte folk klagde over, nemlig Klagesangene. Ikke bare med det, men også i Jobs bok. Her kan vi lese om hvor mye forferdelig Job måtte igjennom i livet.</a:t>
            </a:r>
          </a:p>
          <a:p>
            <a:pPr algn="ctr">
              <a:lnSpc>
                <a:spcPts val="3481"/>
              </a:lnSpc>
            </a:pPr>
            <a:endParaRPr lang="en-US" sz="2487">
              <a:solidFill>
                <a:srgbClr val="620200"/>
              </a:solidFill>
              <a:latin typeface="Open Sans Bold"/>
            </a:endParaRPr>
          </a:p>
          <a:p>
            <a:pPr algn="ctr">
              <a:lnSpc>
                <a:spcPts val="3481"/>
              </a:lnSpc>
            </a:pPr>
            <a:r>
              <a:rPr lang="en-US" sz="2487">
                <a:solidFill>
                  <a:srgbClr val="620200"/>
                </a:solidFill>
                <a:latin typeface="Open Sans Bold"/>
              </a:rPr>
              <a:t>Den Norske salmeboken er ikke bare en bok som er full av gamle salmer som ikke er dagsaktuelle. Faktisk er flere av dem til hjelp her og nå. Den kan også komme til nytte på andre måter, slik som nedskrevne bønner kan hjelpe deg når du selv ikke klarer å be. </a:t>
            </a:r>
          </a:p>
          <a:p>
            <a:pPr algn="ctr">
              <a:lnSpc>
                <a:spcPts val="3481"/>
              </a:lnSpc>
            </a:pPr>
            <a:endParaRPr lang="en-US" sz="2487">
              <a:solidFill>
                <a:srgbClr val="620200"/>
              </a:solidFill>
              <a:latin typeface="Open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2331" y="-1290973"/>
            <a:ext cx="6924322" cy="5193242"/>
          </a:xfrm>
          <a:custGeom>
            <a:avLst/>
            <a:gdLst/>
            <a:ahLst/>
            <a:cxnLst/>
            <a:rect l="l" t="t" r="r" b="b"/>
            <a:pathLst>
              <a:path w="6924322" h="5193242">
                <a:moveTo>
                  <a:pt x="0" y="0"/>
                </a:moveTo>
                <a:lnTo>
                  <a:pt x="6924322" y="0"/>
                </a:lnTo>
                <a:lnTo>
                  <a:pt x="6924322" y="5193242"/>
                </a:lnTo>
                <a:lnTo>
                  <a:pt x="0" y="5193242"/>
                </a:lnTo>
                <a:lnTo>
                  <a:pt x="0" y="0"/>
                </a:lnTo>
                <a:close/>
              </a:path>
            </a:pathLst>
          </a:custGeom>
          <a:blipFill>
            <a:blip r:embed="rId2"/>
            <a:stretch>
              <a:fillRect/>
            </a:stretch>
          </a:blipFill>
        </p:spPr>
      </p:sp>
      <p:sp>
        <p:nvSpPr>
          <p:cNvPr id="3" name="Freeform 3"/>
          <p:cNvSpPr/>
          <p:nvPr/>
        </p:nvSpPr>
        <p:spPr>
          <a:xfrm>
            <a:off x="8149033" y="-588130"/>
            <a:ext cx="10138967" cy="7604226"/>
          </a:xfrm>
          <a:custGeom>
            <a:avLst/>
            <a:gdLst/>
            <a:ahLst/>
            <a:cxnLst/>
            <a:rect l="l" t="t" r="r" b="b"/>
            <a:pathLst>
              <a:path w="10138967" h="7604226">
                <a:moveTo>
                  <a:pt x="0" y="0"/>
                </a:moveTo>
                <a:lnTo>
                  <a:pt x="10138967" y="0"/>
                </a:lnTo>
                <a:lnTo>
                  <a:pt x="10138967" y="7604226"/>
                </a:lnTo>
                <a:lnTo>
                  <a:pt x="0" y="7604226"/>
                </a:lnTo>
                <a:lnTo>
                  <a:pt x="0" y="0"/>
                </a:lnTo>
                <a:close/>
              </a:path>
            </a:pathLst>
          </a:custGeom>
          <a:blipFill>
            <a:blip r:embed="rId3"/>
            <a:stretch>
              <a:fillRect/>
            </a:stretch>
          </a:blipFill>
        </p:spPr>
      </p:sp>
      <p:sp>
        <p:nvSpPr>
          <p:cNvPr id="4" name="TextBox 4"/>
          <p:cNvSpPr txBox="1"/>
          <p:nvPr/>
        </p:nvSpPr>
        <p:spPr>
          <a:xfrm>
            <a:off x="385869" y="4272441"/>
            <a:ext cx="7361323" cy="5439684"/>
          </a:xfrm>
          <a:prstGeom prst="rect">
            <a:avLst/>
          </a:prstGeom>
        </p:spPr>
        <p:txBody>
          <a:bodyPr lIns="0" tIns="0" rIns="0" bIns="0" rtlCol="0" anchor="t">
            <a:spAutoFit/>
          </a:bodyPr>
          <a:lstStyle/>
          <a:p>
            <a:pPr>
              <a:lnSpc>
                <a:spcPts val="3987"/>
              </a:lnSpc>
            </a:pPr>
            <a:r>
              <a:rPr lang="en-US" sz="2848">
                <a:solidFill>
                  <a:srgbClr val="000000"/>
                </a:solidFill>
                <a:latin typeface="Open Sans"/>
              </a:rPr>
              <a:t>Bilder fra sjelesorgsenteret Bethesdas arbeid. Her veiledes nepalske kirker i sjelesorg. Bildene er tatt under et kurs for kirkelige ansatte. Bethesda har de siste årene økt fokuset på å styrke kirkens arbeid for bedre mental helse blant i den nepalske befolkningen. Kirkens ledere skal bli flinkere til å hjelpe de som sliter psykisk. I dette kurset er selvmord og arbeid for å få ned selvmordstallene tema.</a:t>
            </a:r>
          </a:p>
          <a:p>
            <a:pPr>
              <a:lnSpc>
                <a:spcPts val="3262"/>
              </a:lnSpc>
            </a:pPr>
            <a:endParaRPr lang="en-US" sz="2848">
              <a:solidFill>
                <a:srgbClr val="000000"/>
              </a:solidFill>
              <a:latin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Freeform 2"/>
          <p:cNvSpPr/>
          <p:nvPr/>
        </p:nvSpPr>
        <p:spPr>
          <a:xfrm>
            <a:off x="10695419" y="0"/>
            <a:ext cx="6563881" cy="10287000"/>
          </a:xfrm>
          <a:custGeom>
            <a:avLst/>
            <a:gdLst/>
            <a:ahLst/>
            <a:cxnLst/>
            <a:rect l="l" t="t" r="r" b="b"/>
            <a:pathLst>
              <a:path w="6563881" h="10287000">
                <a:moveTo>
                  <a:pt x="0" y="0"/>
                </a:moveTo>
                <a:lnTo>
                  <a:pt x="6563881" y="0"/>
                </a:lnTo>
                <a:lnTo>
                  <a:pt x="6563881" y="10287000"/>
                </a:lnTo>
                <a:lnTo>
                  <a:pt x="0" y="10287000"/>
                </a:lnTo>
                <a:lnTo>
                  <a:pt x="0" y="0"/>
                </a:lnTo>
                <a:close/>
              </a:path>
            </a:pathLst>
          </a:custGeom>
          <a:blipFill>
            <a:blip r:embed="rId2"/>
            <a:stretch>
              <a:fillRect/>
            </a:stretch>
          </a:blipFill>
        </p:spPr>
      </p:sp>
      <p:sp>
        <p:nvSpPr>
          <p:cNvPr id="3" name="TextBox 3"/>
          <p:cNvSpPr txBox="1"/>
          <p:nvPr/>
        </p:nvSpPr>
        <p:spPr>
          <a:xfrm>
            <a:off x="825504" y="1904772"/>
            <a:ext cx="9385295" cy="5632055"/>
          </a:xfrm>
          <a:prstGeom prst="rect">
            <a:avLst/>
          </a:prstGeom>
        </p:spPr>
        <p:txBody>
          <a:bodyPr wrap="square" lIns="0" tIns="0" rIns="0" bIns="0" rtlCol="0" anchor="t">
            <a:spAutoFit/>
          </a:bodyPr>
          <a:lstStyle/>
          <a:p>
            <a:pPr algn="ctr">
              <a:lnSpc>
                <a:spcPts val="7419"/>
              </a:lnSpc>
            </a:pPr>
            <a:r>
              <a:rPr lang="en-US" sz="5299" dirty="0" err="1">
                <a:solidFill>
                  <a:srgbClr val="ECE8DD"/>
                </a:solidFill>
                <a:latin typeface="Open Sans"/>
              </a:rPr>
              <a:t>Ikke</a:t>
            </a:r>
            <a:r>
              <a:rPr lang="en-US" sz="5299" dirty="0">
                <a:solidFill>
                  <a:srgbClr val="ECE8DD"/>
                </a:solidFill>
                <a:latin typeface="Open Sans"/>
              </a:rPr>
              <a:t> bare </a:t>
            </a:r>
            <a:r>
              <a:rPr lang="en-US" sz="5299" dirty="0" err="1">
                <a:solidFill>
                  <a:srgbClr val="ECE8DD"/>
                </a:solidFill>
                <a:latin typeface="Open Sans"/>
              </a:rPr>
              <a:t>en</a:t>
            </a:r>
            <a:r>
              <a:rPr lang="en-US" sz="5299" dirty="0">
                <a:solidFill>
                  <a:srgbClr val="ECE8DD"/>
                </a:solidFill>
                <a:latin typeface="Open Sans"/>
              </a:rPr>
              <a:t> </a:t>
            </a:r>
            <a:r>
              <a:rPr lang="en-US" sz="5299" dirty="0" err="1">
                <a:solidFill>
                  <a:srgbClr val="ECE8DD"/>
                </a:solidFill>
                <a:latin typeface="Open Sans"/>
              </a:rPr>
              <a:t>gledestro</a:t>
            </a:r>
            <a:r>
              <a:rPr lang="en-US" sz="5299" dirty="0">
                <a:solidFill>
                  <a:srgbClr val="ECE8DD"/>
                </a:solidFill>
                <a:latin typeface="Open Sans"/>
              </a:rPr>
              <a:t>.</a:t>
            </a:r>
          </a:p>
          <a:p>
            <a:pPr algn="ctr">
              <a:lnSpc>
                <a:spcPts val="7419"/>
              </a:lnSpc>
            </a:pPr>
            <a:endParaRPr lang="en-US" sz="5299" dirty="0">
              <a:solidFill>
                <a:srgbClr val="ECE8DD"/>
              </a:solidFill>
              <a:latin typeface="Open Sans"/>
            </a:endParaRPr>
          </a:p>
          <a:p>
            <a:pPr algn="ctr">
              <a:lnSpc>
                <a:spcPts val="7419"/>
              </a:lnSpc>
            </a:pPr>
            <a:r>
              <a:rPr lang="en-US" sz="5299" dirty="0" err="1">
                <a:solidFill>
                  <a:srgbClr val="ECE8DD"/>
                </a:solidFill>
                <a:latin typeface="Open Sans"/>
              </a:rPr>
              <a:t>Oppgave</a:t>
            </a:r>
            <a:r>
              <a:rPr lang="en-US" sz="5299" dirty="0">
                <a:solidFill>
                  <a:srgbClr val="ECE8DD"/>
                </a:solidFill>
                <a:latin typeface="Open Sans"/>
              </a:rPr>
              <a:t>:</a:t>
            </a:r>
          </a:p>
          <a:p>
            <a:pPr algn="ctr">
              <a:lnSpc>
                <a:spcPts val="7419"/>
              </a:lnSpc>
            </a:pPr>
            <a:r>
              <a:rPr lang="en-US" sz="5299" dirty="0">
                <a:solidFill>
                  <a:srgbClr val="ECE8DD"/>
                </a:solidFill>
                <a:latin typeface="Open Sans"/>
              </a:rPr>
              <a:t>Bruk </a:t>
            </a:r>
            <a:r>
              <a:rPr lang="en-US" sz="5299" dirty="0" err="1">
                <a:solidFill>
                  <a:srgbClr val="ECE8DD"/>
                </a:solidFill>
                <a:latin typeface="Open Sans"/>
              </a:rPr>
              <a:t>salmebok</a:t>
            </a:r>
            <a:r>
              <a:rPr lang="en-US" sz="5299" dirty="0">
                <a:solidFill>
                  <a:srgbClr val="ECE8DD"/>
                </a:solidFill>
                <a:latin typeface="Open Sans"/>
              </a:rPr>
              <a:t> </a:t>
            </a:r>
            <a:r>
              <a:rPr lang="en-US" sz="5299" dirty="0" err="1">
                <a:solidFill>
                  <a:srgbClr val="ECE8DD"/>
                </a:solidFill>
                <a:latin typeface="Open Sans"/>
              </a:rPr>
              <a:t>og</a:t>
            </a:r>
            <a:r>
              <a:rPr lang="en-US" sz="5299" dirty="0">
                <a:solidFill>
                  <a:srgbClr val="ECE8DD"/>
                </a:solidFill>
                <a:latin typeface="Open Sans"/>
              </a:rPr>
              <a:t> let </a:t>
            </a:r>
            <a:r>
              <a:rPr lang="en-US" sz="5299" dirty="0" err="1">
                <a:solidFill>
                  <a:srgbClr val="ECE8DD"/>
                </a:solidFill>
                <a:latin typeface="Open Sans"/>
              </a:rPr>
              <a:t>etter</a:t>
            </a:r>
            <a:r>
              <a:rPr lang="en-US" sz="5299" dirty="0">
                <a:solidFill>
                  <a:srgbClr val="ECE8DD"/>
                </a:solidFill>
                <a:latin typeface="Open Sans"/>
              </a:rPr>
              <a:t> :</a:t>
            </a:r>
          </a:p>
          <a:p>
            <a:pPr algn="ctr">
              <a:lnSpc>
                <a:spcPts val="7419"/>
              </a:lnSpc>
            </a:pPr>
            <a:r>
              <a:rPr lang="en-US" sz="5299" dirty="0">
                <a:solidFill>
                  <a:srgbClr val="ECE8DD"/>
                </a:solidFill>
                <a:latin typeface="Open Sans"/>
              </a:rPr>
              <a:t>1) </a:t>
            </a:r>
            <a:r>
              <a:rPr lang="en-US" sz="5299" dirty="0" err="1">
                <a:solidFill>
                  <a:srgbClr val="ECE8DD"/>
                </a:solidFill>
                <a:latin typeface="Open Sans"/>
              </a:rPr>
              <a:t>en</a:t>
            </a:r>
            <a:r>
              <a:rPr lang="en-US" sz="5299" dirty="0">
                <a:solidFill>
                  <a:srgbClr val="ECE8DD"/>
                </a:solidFill>
                <a:latin typeface="Open Sans"/>
              </a:rPr>
              <a:t> </a:t>
            </a:r>
            <a:r>
              <a:rPr lang="en-US" sz="5299" dirty="0" err="1">
                <a:solidFill>
                  <a:srgbClr val="ECE8DD"/>
                </a:solidFill>
                <a:latin typeface="Open Sans"/>
              </a:rPr>
              <a:t>salme</a:t>
            </a:r>
            <a:r>
              <a:rPr lang="en-US" sz="5299" dirty="0">
                <a:solidFill>
                  <a:srgbClr val="ECE8DD"/>
                </a:solidFill>
                <a:latin typeface="Open Sans"/>
              </a:rPr>
              <a:t> </a:t>
            </a:r>
            <a:r>
              <a:rPr lang="en-US" sz="5299" dirty="0" err="1">
                <a:solidFill>
                  <a:srgbClr val="ECE8DD"/>
                </a:solidFill>
                <a:latin typeface="Open Sans"/>
              </a:rPr>
              <a:t>som</a:t>
            </a:r>
            <a:r>
              <a:rPr lang="en-US" sz="5299" dirty="0">
                <a:solidFill>
                  <a:srgbClr val="ECE8DD"/>
                </a:solidFill>
                <a:latin typeface="Open Sans"/>
              </a:rPr>
              <a:t> </a:t>
            </a:r>
            <a:r>
              <a:rPr lang="en-US" sz="5299" dirty="0" err="1">
                <a:solidFill>
                  <a:srgbClr val="ECE8DD"/>
                </a:solidFill>
                <a:latin typeface="Open Sans"/>
              </a:rPr>
              <a:t>trøster</a:t>
            </a:r>
            <a:endParaRPr lang="en-US" sz="5299" dirty="0">
              <a:solidFill>
                <a:srgbClr val="ECE8DD"/>
              </a:solidFill>
              <a:latin typeface="Open Sans"/>
            </a:endParaRPr>
          </a:p>
          <a:p>
            <a:pPr algn="ctr">
              <a:lnSpc>
                <a:spcPts val="7419"/>
              </a:lnSpc>
            </a:pPr>
            <a:r>
              <a:rPr lang="en-US" sz="5299" dirty="0">
                <a:solidFill>
                  <a:srgbClr val="ECE8DD"/>
                </a:solidFill>
                <a:latin typeface="Open Sans"/>
              </a:rPr>
              <a:t>2) </a:t>
            </a:r>
            <a:r>
              <a:rPr lang="en-US" sz="5299" dirty="0" err="1">
                <a:solidFill>
                  <a:srgbClr val="ECE8DD"/>
                </a:solidFill>
                <a:latin typeface="Open Sans"/>
              </a:rPr>
              <a:t>en</a:t>
            </a:r>
            <a:r>
              <a:rPr lang="en-US" sz="5299" dirty="0">
                <a:solidFill>
                  <a:srgbClr val="ECE8DD"/>
                </a:solidFill>
                <a:latin typeface="Open Sans"/>
              </a:rPr>
              <a:t> </a:t>
            </a:r>
            <a:r>
              <a:rPr lang="en-US" sz="5299" dirty="0" err="1">
                <a:solidFill>
                  <a:srgbClr val="ECE8DD"/>
                </a:solidFill>
                <a:latin typeface="Open Sans"/>
              </a:rPr>
              <a:t>salme</a:t>
            </a:r>
            <a:r>
              <a:rPr lang="en-US" sz="5299" dirty="0">
                <a:solidFill>
                  <a:srgbClr val="ECE8DD"/>
                </a:solidFill>
                <a:latin typeface="Open Sans"/>
              </a:rPr>
              <a:t> </a:t>
            </a:r>
            <a:r>
              <a:rPr lang="en-US" sz="5299" dirty="0" err="1">
                <a:solidFill>
                  <a:srgbClr val="ECE8DD"/>
                </a:solidFill>
                <a:latin typeface="Open Sans"/>
              </a:rPr>
              <a:t>som</a:t>
            </a:r>
            <a:r>
              <a:rPr lang="en-US" sz="5299" dirty="0">
                <a:solidFill>
                  <a:srgbClr val="ECE8DD"/>
                </a:solidFill>
                <a:latin typeface="Open Sans"/>
              </a:rPr>
              <a:t> </a:t>
            </a:r>
            <a:r>
              <a:rPr lang="en-US" sz="5299" dirty="0" err="1">
                <a:solidFill>
                  <a:srgbClr val="ECE8DD"/>
                </a:solidFill>
                <a:latin typeface="Open Sans"/>
              </a:rPr>
              <a:t>gleder</a:t>
            </a:r>
            <a:endParaRPr lang="en-US" sz="5299" dirty="0">
              <a:solidFill>
                <a:srgbClr val="ECE8DD"/>
              </a:solidFill>
              <a:latin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TextBox 2"/>
          <p:cNvSpPr txBox="1"/>
          <p:nvPr/>
        </p:nvSpPr>
        <p:spPr>
          <a:xfrm>
            <a:off x="1421735" y="3049365"/>
            <a:ext cx="14861794" cy="4140645"/>
          </a:xfrm>
          <a:prstGeom prst="rect">
            <a:avLst/>
          </a:prstGeom>
        </p:spPr>
        <p:txBody>
          <a:bodyPr lIns="0" tIns="0" rIns="0" bIns="0" rtlCol="0" anchor="t">
            <a:spAutoFit/>
          </a:bodyPr>
          <a:lstStyle/>
          <a:p>
            <a:pPr>
              <a:lnSpc>
                <a:spcPts val="4090"/>
              </a:lnSpc>
            </a:pPr>
            <a:r>
              <a:rPr lang="en-US" sz="2921">
                <a:solidFill>
                  <a:srgbClr val="FFFFFF"/>
                </a:solidFill>
                <a:latin typeface="Open Sans Bold"/>
              </a:rPr>
              <a:t>Er det noen Bibelvers som beskriver noe i deres liv?</a:t>
            </a:r>
          </a:p>
          <a:p>
            <a:pPr>
              <a:lnSpc>
                <a:spcPts val="4090"/>
              </a:lnSpc>
            </a:pPr>
            <a:r>
              <a:rPr lang="en-US" sz="2921">
                <a:solidFill>
                  <a:srgbClr val="FFFFFF"/>
                </a:solidFill>
                <a:latin typeface="Open Sans Bold"/>
              </a:rPr>
              <a:t>Vil dere fortelle hvorfor dere finner dere selv i de bibelversene?</a:t>
            </a:r>
          </a:p>
          <a:p>
            <a:pPr>
              <a:lnSpc>
                <a:spcPts val="4090"/>
              </a:lnSpc>
            </a:pPr>
            <a:r>
              <a:rPr lang="en-US" sz="2921">
                <a:solidFill>
                  <a:srgbClr val="FFFFFF"/>
                </a:solidFill>
                <a:latin typeface="Open Sans Bold"/>
              </a:rPr>
              <a:t>Kjenner du til noen Bibelvers eller salmer fra salmeboka som trøster?</a:t>
            </a:r>
          </a:p>
          <a:p>
            <a:pPr>
              <a:lnSpc>
                <a:spcPts val="4090"/>
              </a:lnSpc>
            </a:pPr>
            <a:r>
              <a:rPr lang="en-US" sz="2921">
                <a:solidFill>
                  <a:srgbClr val="FFFFFF"/>
                </a:solidFill>
                <a:latin typeface="Open Sans Bold"/>
              </a:rPr>
              <a:t>Kjenner du til noen Bibelvers eller salmer fra salmeboka som gleder?</a:t>
            </a:r>
          </a:p>
          <a:p>
            <a:pPr>
              <a:lnSpc>
                <a:spcPts val="4090"/>
              </a:lnSpc>
            </a:pPr>
            <a:r>
              <a:rPr lang="en-US" sz="2921">
                <a:solidFill>
                  <a:srgbClr val="FFFFFF"/>
                </a:solidFill>
                <a:latin typeface="Open Sans Bold"/>
              </a:rPr>
              <a:t>På hvilken måte kan Bibelen og salmeboka brukes i både sorg og glede?</a:t>
            </a:r>
          </a:p>
          <a:p>
            <a:pPr>
              <a:lnSpc>
                <a:spcPts val="4090"/>
              </a:lnSpc>
            </a:pPr>
            <a:r>
              <a:rPr lang="en-US" sz="2921">
                <a:solidFill>
                  <a:srgbClr val="FFFFFF"/>
                </a:solidFill>
                <a:latin typeface="Open Sans Bold"/>
              </a:rPr>
              <a:t>Har noen lyst til å si noe om dagens tema?</a:t>
            </a:r>
          </a:p>
          <a:p>
            <a:pPr>
              <a:lnSpc>
                <a:spcPts val="4090"/>
              </a:lnSpc>
            </a:pPr>
            <a:r>
              <a:rPr lang="en-US" sz="2921">
                <a:solidFill>
                  <a:srgbClr val="FFFFFF"/>
                </a:solidFill>
                <a:latin typeface="Open Sans Bold"/>
              </a:rPr>
              <a:t>Hvordan griper Gud inn i din hverdag?</a:t>
            </a:r>
          </a:p>
          <a:p>
            <a:pPr>
              <a:lnSpc>
                <a:spcPts val="4638"/>
              </a:lnSpc>
            </a:pPr>
            <a:endParaRPr lang="en-US" sz="2921">
              <a:solidFill>
                <a:srgbClr val="FFFFFF"/>
              </a:solidFill>
              <a:latin typeface="Open Sans Bold"/>
            </a:endParaRPr>
          </a:p>
        </p:txBody>
      </p:sp>
      <p:sp>
        <p:nvSpPr>
          <p:cNvPr id="3" name="TextBox 3"/>
          <p:cNvSpPr txBox="1"/>
          <p:nvPr/>
        </p:nvSpPr>
        <p:spPr>
          <a:xfrm>
            <a:off x="607219" y="1261937"/>
            <a:ext cx="12361178" cy="1417964"/>
          </a:xfrm>
          <a:prstGeom prst="rect">
            <a:avLst/>
          </a:prstGeom>
        </p:spPr>
        <p:txBody>
          <a:bodyPr lIns="0" tIns="0" rIns="0" bIns="0" rtlCol="0" anchor="t">
            <a:spAutoFit/>
          </a:bodyPr>
          <a:lstStyle/>
          <a:p>
            <a:pPr algn="ctr">
              <a:lnSpc>
                <a:spcPts val="11619"/>
              </a:lnSpc>
            </a:pPr>
            <a:r>
              <a:rPr lang="en-US" sz="8299">
                <a:solidFill>
                  <a:srgbClr val="FFFFFF"/>
                </a:solidFill>
                <a:latin typeface="Open Sans Bold"/>
              </a:rPr>
              <a:t>Spørsmål til samtale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TextBox 2"/>
          <p:cNvSpPr txBox="1"/>
          <p:nvPr/>
        </p:nvSpPr>
        <p:spPr>
          <a:xfrm>
            <a:off x="1672605" y="5511154"/>
            <a:ext cx="13852029" cy="637304"/>
          </a:xfrm>
          <a:prstGeom prst="rect">
            <a:avLst/>
          </a:prstGeom>
        </p:spPr>
        <p:txBody>
          <a:bodyPr lIns="0" tIns="0" rIns="0" bIns="0" rtlCol="0" anchor="t">
            <a:spAutoFit/>
          </a:bodyPr>
          <a:lstStyle/>
          <a:p>
            <a:pPr algn="ctr">
              <a:lnSpc>
                <a:spcPts val="5297"/>
              </a:lnSpc>
            </a:pPr>
            <a:r>
              <a:rPr lang="en-US" sz="3784" dirty="0">
                <a:solidFill>
                  <a:srgbClr val="FFFFFF"/>
                </a:solidFill>
                <a:latin typeface="Open Sans"/>
                <a:hlinkClick r:id="rId2"/>
              </a:rPr>
              <a:t>https://www.blakors.no/ressursbank/snakkekort-for-ungdom/</a:t>
            </a:r>
            <a:endParaRPr lang="en-US" sz="3784" dirty="0">
              <a:solidFill>
                <a:srgbClr val="FFFFFF"/>
              </a:solidFill>
              <a:latin typeface="Open Sans"/>
            </a:endParaRPr>
          </a:p>
        </p:txBody>
      </p:sp>
      <p:sp>
        <p:nvSpPr>
          <p:cNvPr id="3" name="TextBox 3"/>
          <p:cNvSpPr txBox="1"/>
          <p:nvPr/>
        </p:nvSpPr>
        <p:spPr>
          <a:xfrm>
            <a:off x="1028700" y="2925690"/>
            <a:ext cx="15139839" cy="828042"/>
          </a:xfrm>
          <a:prstGeom prst="rect">
            <a:avLst/>
          </a:prstGeom>
        </p:spPr>
        <p:txBody>
          <a:bodyPr lIns="0" tIns="0" rIns="0" bIns="0" rtlCol="0" anchor="t">
            <a:spAutoFit/>
          </a:bodyPr>
          <a:lstStyle/>
          <a:p>
            <a:pPr algn="ctr">
              <a:lnSpc>
                <a:spcPts val="6859"/>
              </a:lnSpc>
            </a:pPr>
            <a:r>
              <a:rPr lang="en-US" sz="4899">
                <a:solidFill>
                  <a:srgbClr val="FFFFFF"/>
                </a:solidFill>
                <a:latin typeface="Open Sans Bold"/>
              </a:rPr>
              <a:t>Tips: Bruk gjerne Blå kors snakkekort til ungdom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878</Words>
  <Application>Microsoft Office PowerPoint</Application>
  <PresentationFormat>Egendefinert</PresentationFormat>
  <Paragraphs>50</Paragraphs>
  <Slides>10</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10</vt:i4>
      </vt:variant>
    </vt:vector>
  </HeadingPairs>
  <TitlesOfParts>
    <vt:vector size="16" baseType="lpstr">
      <vt:lpstr>Arial</vt:lpstr>
      <vt:lpstr>Calibri</vt:lpstr>
      <vt:lpstr>Open Sans Bold Italics</vt:lpstr>
      <vt:lpstr>Open Sans</vt:lpstr>
      <vt:lpstr>Open Sans Bold</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Trosopplæring Verden i en salmebok</dc:title>
  <cp:lastModifiedBy>Mirjam Syltebø Endalew</cp:lastModifiedBy>
  <cp:revision>2</cp:revision>
  <dcterms:created xsi:type="dcterms:W3CDTF">2006-08-16T00:00:00Z</dcterms:created>
  <dcterms:modified xsi:type="dcterms:W3CDTF">2023-11-08T08:51:43Z</dcterms:modified>
  <dc:identifier>DAFdRIcexM8</dc:identifier>
</cp:coreProperties>
</file>